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3" r:id="rId4"/>
    <p:sldId id="258" r:id="rId5"/>
    <p:sldId id="260" r:id="rId6"/>
    <p:sldId id="261" r:id="rId7"/>
    <p:sldId id="262" r:id="rId8"/>
    <p:sldId id="264" r:id="rId9"/>
    <p:sldId id="265" r:id="rId10"/>
    <p:sldId id="266"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95" d="100"/>
          <a:sy n="95" d="100"/>
        </p:scale>
        <p:origin x="67" y="2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9334D819-9F07-4261-B09B-9E467E5D9002}" type="datetimeFigureOut">
              <a:rPr lang="en-US" dirty="0"/>
              <a:pPr/>
              <a:t>11/2/2023</a:t>
            </a:fld>
            <a:endParaRPr lang="en-US" dirty="0"/>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dirty="0"/>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71766878-3199-4EAB-94E7-2D6D11070E14}" type="slidenum">
              <a:rPr lang="en-US" dirty="0"/>
              <a:pPr/>
              <a:t>‹Nº›</a:t>
            </a:fld>
            <a:endParaRPr lang="en-US" dirty="0"/>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11/2/2023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11/2/2023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11/2/2023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9334D819-9F07-4261-B09B-9E467E5D9002}" type="datetimeFigureOut">
              <a:rPr lang="en-US" dirty="0"/>
              <a:pPr/>
              <a:t>11/2/2023</a:t>
            </a:fld>
            <a:endParaRPr lang="en-US" dirty="0"/>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71766878-3199-4EAB-94E7-2D6D11070E14}" type="slidenum">
              <a:rPr lang="en-US" dirty="0"/>
              <a:pPr/>
              <a:t>‹Nº›</a:t>
            </a:fld>
            <a:endParaRPr lang="en-US" dirty="0"/>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9334D819-9F07-4261-B09B-9E467E5D9002}" type="datetimeFigureOut">
              <a:rPr lang="en-US" dirty="0"/>
              <a:t>11/2/2023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766878-3199-4EAB-94E7-2D6D11070E14}" type="slidenum">
              <a:rPr lang="en-US" dirty="0"/>
              <a:t>‹Nº›</a:t>
            </a:fld>
            <a:endParaRPr lang="en-US" dirty="0"/>
          </a:p>
        </p:txBody>
      </p:sp>
    </p:spTree>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257300" y="2909102"/>
            <a:ext cx="4800600" cy="299639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633864" y="2909102"/>
            <a:ext cx="4800600" cy="299639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9334D819-9F07-4261-B09B-9E467E5D9002}" type="datetimeFigureOut">
              <a:rPr lang="en-US" dirty="0"/>
              <a:t>11/2/2023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1766878-3199-4EAB-94E7-2D6D11070E14}" type="slidenum">
              <a:rPr lang="en-US" dirty="0"/>
              <a:t>‹Nº›</a:t>
            </a:fld>
            <a:endParaRPr lang="en-US" dirty="0"/>
          </a:p>
        </p:txBody>
      </p:sp>
    </p:spTree>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9334D819-9F07-4261-B09B-9E467E5D9002}" type="datetimeFigureOut">
              <a:rPr lang="en-US" dirty="0"/>
              <a:t>11/2/2023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1766878-3199-4EAB-94E7-2D6D11070E14}"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34D819-9F07-4261-B09B-9E467E5D9002}" type="datetimeFigureOut">
              <a:rPr lang="en-US" dirty="0"/>
              <a:t>11/2/2023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1766878-3199-4EAB-94E7-2D6D11070E14}"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a:xfrm>
            <a:off x="765051" y="6375679"/>
            <a:ext cx="1233355" cy="348462"/>
          </a:xfrm>
        </p:spPr>
        <p:txBody>
          <a:bodyPr/>
          <a:lstStyle/>
          <a:p>
            <a:fld id="{9334D819-9F07-4261-B09B-9E467E5D9002}" type="datetimeFigureOut">
              <a:rPr lang="en-US" dirty="0"/>
              <a:t>11/2/2023</a:t>
            </a:fld>
            <a:endParaRPr lang="en-US" dirty="0"/>
          </a:p>
        </p:txBody>
      </p:sp>
      <p:sp>
        <p:nvSpPr>
          <p:cNvPr id="6" name="Footer Placeholder 5"/>
          <p:cNvSpPr>
            <a:spLocks noGrp="1"/>
          </p:cNvSpPr>
          <p:nvPr>
            <p:ph type="ftr" sz="quarter" idx="11"/>
          </p:nvPr>
        </p:nvSpPr>
        <p:spPr>
          <a:xfrm>
            <a:off x="2103620" y="6375679"/>
            <a:ext cx="3482179" cy="345796"/>
          </a:xfrm>
        </p:spPr>
        <p:txBody>
          <a:bodyPr/>
          <a:lstStyle/>
          <a:p>
            <a:endParaRPr lang="en-US" dirty="0"/>
          </a:p>
        </p:txBody>
      </p:sp>
      <p:sp>
        <p:nvSpPr>
          <p:cNvPr id="7" name="Slide Number Placeholder 6"/>
          <p:cNvSpPr>
            <a:spLocks noGrp="1"/>
          </p:cNvSpPr>
          <p:nvPr>
            <p:ph type="sldNum" sz="quarter" idx="12"/>
          </p:nvPr>
        </p:nvSpPr>
        <p:spPr>
          <a:xfrm>
            <a:off x="5691014" y="6375679"/>
            <a:ext cx="1232456" cy="345796"/>
          </a:xfrm>
        </p:spPr>
        <p:txBody>
          <a:bodyPr/>
          <a:lstStyle/>
          <a:p>
            <a:fld id="{71766878-3199-4EAB-94E7-2D6D11070E14}" type="slidenum">
              <a:rPr lang="en-US" dirty="0"/>
              <a:t>‹Nº›</a:t>
            </a:fld>
            <a:endParaRPr lang="en-US" dirty="0"/>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a:xfrm>
            <a:off x="765950" y="6375679"/>
            <a:ext cx="1232456" cy="348462"/>
          </a:xfrm>
        </p:spPr>
        <p:txBody>
          <a:bodyPr/>
          <a:lstStyle/>
          <a:p>
            <a:fld id="{9334D819-9F07-4261-B09B-9E467E5D9002}" type="datetimeFigureOut">
              <a:rPr lang="en-US" dirty="0"/>
              <a:t>11/2/2023</a:t>
            </a:fld>
            <a:endParaRPr lang="en-US" dirty="0"/>
          </a:p>
        </p:txBody>
      </p:sp>
      <p:sp>
        <p:nvSpPr>
          <p:cNvPr id="6" name="Footer Placeholder 5"/>
          <p:cNvSpPr>
            <a:spLocks noGrp="1"/>
          </p:cNvSpPr>
          <p:nvPr>
            <p:ph type="ftr" sz="quarter" idx="11"/>
          </p:nvPr>
        </p:nvSpPr>
        <p:spPr>
          <a:xfrm>
            <a:off x="2103621" y="6375679"/>
            <a:ext cx="3482178" cy="345796"/>
          </a:xfrm>
        </p:spPr>
        <p:txBody>
          <a:bodyPr/>
          <a:lstStyle/>
          <a:p>
            <a:endParaRPr lang="en-US" dirty="0"/>
          </a:p>
        </p:txBody>
      </p:sp>
      <p:sp>
        <p:nvSpPr>
          <p:cNvPr id="7" name="Slide Number Placeholder 6"/>
          <p:cNvSpPr>
            <a:spLocks noGrp="1"/>
          </p:cNvSpPr>
          <p:nvPr>
            <p:ph type="sldNum" sz="quarter" idx="12"/>
          </p:nvPr>
        </p:nvSpPr>
        <p:spPr>
          <a:xfrm>
            <a:off x="5687568" y="6375679"/>
            <a:ext cx="1234440" cy="345796"/>
          </a:xfrm>
        </p:spPr>
        <p:txBody>
          <a:bodyPr/>
          <a:lstStyle/>
          <a:p>
            <a:fld id="{71766878-3199-4EAB-94E7-2D6D11070E14}" type="slidenum">
              <a:rPr lang="en-US" dirty="0"/>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9334D819-9F07-4261-B09B-9E467E5D9002}" type="datetimeFigureOut">
              <a:rPr lang="en-US" dirty="0"/>
              <a:pPr/>
              <a:t>11/2/2023</a:t>
            </a:fld>
            <a:endParaRPr lang="en-US" dirty="0"/>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71766878-3199-4EAB-94E7-2D6D11070E14}" type="slidenum">
              <a:rPr lang="en-US" dirty="0"/>
              <a:pPr/>
              <a:t>‹Nº›</a:t>
            </a:fld>
            <a:endParaRPr lang="en-US" dirty="0"/>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8" name="Rectangle 10">
            <a:extLst>
              <a:ext uri="{FF2B5EF4-FFF2-40B4-BE49-F238E27FC236}">
                <a16:creationId xmlns:a16="http://schemas.microsoft.com/office/drawing/2014/main" id="{71C7AA8D-7D44-4546-A2A1-70050F146B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121919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2">
            <a:extLst>
              <a:ext uri="{FF2B5EF4-FFF2-40B4-BE49-F238E27FC236}">
                <a16:creationId xmlns:a16="http://schemas.microsoft.com/office/drawing/2014/main" id="{0E9C7332-0608-4882-9B58-22F7446F6E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s-CL"/>
          </a:p>
        </p:txBody>
      </p:sp>
      <p:sp>
        <p:nvSpPr>
          <p:cNvPr id="20" name="Freeform 6">
            <a:extLst>
              <a:ext uri="{FF2B5EF4-FFF2-40B4-BE49-F238E27FC236}">
                <a16:creationId xmlns:a16="http://schemas.microsoft.com/office/drawing/2014/main" id="{F8DB1B57-0678-4FC9-BDC0-97C2F000B1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3588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txBody>
          <a:bodyPr/>
          <a:lstStyle/>
          <a:p>
            <a:endParaRPr lang="es-CL"/>
          </a:p>
        </p:txBody>
      </p:sp>
      <p:sp>
        <p:nvSpPr>
          <p:cNvPr id="2" name="Título 1">
            <a:extLst>
              <a:ext uri="{FF2B5EF4-FFF2-40B4-BE49-F238E27FC236}">
                <a16:creationId xmlns:a16="http://schemas.microsoft.com/office/drawing/2014/main" id="{1C9159B1-2344-375A-9641-6A79ECC9A0EE}"/>
              </a:ext>
            </a:extLst>
          </p:cNvPr>
          <p:cNvSpPr>
            <a:spLocks noGrp="1"/>
          </p:cNvSpPr>
          <p:nvPr>
            <p:ph type="ctrTitle"/>
          </p:nvPr>
        </p:nvSpPr>
        <p:spPr>
          <a:xfrm>
            <a:off x="544403" y="1098388"/>
            <a:ext cx="7818540" cy="4394988"/>
          </a:xfrm>
        </p:spPr>
        <p:txBody>
          <a:bodyPr>
            <a:normAutofit/>
          </a:bodyPr>
          <a:lstStyle/>
          <a:p>
            <a:pPr rtl="0">
              <a:spcBef>
                <a:spcPts val="1200"/>
              </a:spcBef>
              <a:spcAft>
                <a:spcPts val="0"/>
              </a:spcAft>
            </a:pPr>
            <a:r>
              <a:rPr lang="en-US" sz="3200" b="1" u="none" strike="noStrike" dirty="0">
                <a:effectLst/>
                <a:latin typeface="+mn-lt"/>
              </a:rPr>
              <a:t>meanings of Solidarity </a:t>
            </a:r>
            <a:br>
              <a:rPr lang="en-US" sz="3200" b="1" u="none" strike="noStrike" dirty="0">
                <a:effectLst/>
                <a:latin typeface="+mn-lt"/>
              </a:rPr>
            </a:br>
            <a:r>
              <a:rPr lang="en-US" sz="3200" b="1" u="none" strike="noStrike" dirty="0">
                <a:effectLst/>
                <a:latin typeface="+mn-lt"/>
              </a:rPr>
              <a:t>in Latin American Constitutions: </a:t>
            </a:r>
            <a:br>
              <a:rPr lang="en-US" sz="3200" b="1" u="none" strike="noStrike" dirty="0">
                <a:effectLst/>
                <a:latin typeface="+mn-lt"/>
              </a:rPr>
            </a:br>
            <a:r>
              <a:rPr lang="en-US" sz="3200" b="1" u="none" strike="noStrike" dirty="0">
                <a:effectLst/>
                <a:latin typeface="+mn-lt"/>
              </a:rPr>
              <a:t>An Anti-European Model?</a:t>
            </a:r>
            <a:endParaRPr lang="es-CL" sz="3200" dirty="0">
              <a:latin typeface="+mn-lt"/>
            </a:endParaRPr>
          </a:p>
        </p:txBody>
      </p:sp>
      <p:sp>
        <p:nvSpPr>
          <p:cNvPr id="3" name="Subtítulo 2">
            <a:extLst>
              <a:ext uri="{FF2B5EF4-FFF2-40B4-BE49-F238E27FC236}">
                <a16:creationId xmlns:a16="http://schemas.microsoft.com/office/drawing/2014/main" id="{C5A04590-7467-DAF3-EEE9-A7D94087623E}"/>
              </a:ext>
            </a:extLst>
          </p:cNvPr>
          <p:cNvSpPr>
            <a:spLocks noGrp="1"/>
          </p:cNvSpPr>
          <p:nvPr>
            <p:ph type="subTitle" idx="1"/>
          </p:nvPr>
        </p:nvSpPr>
        <p:spPr>
          <a:xfrm>
            <a:off x="544403" y="5759612"/>
            <a:ext cx="7818540" cy="731485"/>
          </a:xfrm>
        </p:spPr>
        <p:txBody>
          <a:bodyPr>
            <a:noAutofit/>
          </a:bodyPr>
          <a:lstStyle/>
          <a:p>
            <a:pPr>
              <a:lnSpc>
                <a:spcPct val="90000"/>
              </a:lnSpc>
            </a:pPr>
            <a:r>
              <a:rPr lang="es-CL" sz="1200" dirty="0"/>
              <a:t>Prof. Dr. Sabrina Ragone(UNIBO)</a:t>
            </a:r>
          </a:p>
          <a:p>
            <a:pPr>
              <a:lnSpc>
                <a:spcPct val="90000"/>
              </a:lnSpc>
            </a:pPr>
            <a:r>
              <a:rPr lang="es-CL" sz="1200" dirty="0"/>
              <a:t>Prof. Dr. Miriam Henríquez (ALBERTO HURTADO UNIVERSITY)</a:t>
            </a:r>
          </a:p>
          <a:p>
            <a:pPr>
              <a:lnSpc>
                <a:spcPct val="90000"/>
              </a:lnSpc>
            </a:pPr>
            <a:r>
              <a:rPr lang="es-CL" sz="1200" dirty="0"/>
              <a:t>New york </a:t>
            </a:r>
            <a:r>
              <a:rPr lang="es-CL" sz="1200" dirty="0" err="1"/>
              <a:t>university</a:t>
            </a:r>
            <a:r>
              <a:rPr lang="es-CL" sz="1200" dirty="0"/>
              <a:t> – 2/11/2023</a:t>
            </a:r>
          </a:p>
        </p:txBody>
      </p:sp>
      <p:sp>
        <p:nvSpPr>
          <p:cNvPr id="17" name="Rectangle 16">
            <a:extLst>
              <a:ext uri="{FF2B5EF4-FFF2-40B4-BE49-F238E27FC236}">
                <a16:creationId xmlns:a16="http://schemas.microsoft.com/office/drawing/2014/main" id="{1726144F-52B9-44AB-B64C-543FBA7C90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8690065" y="-1"/>
            <a:ext cx="3501933" cy="6858001"/>
          </a:xfrm>
          <a:prstGeom prst="rect">
            <a:avLst/>
          </a:prstGeom>
          <a:solidFill>
            <a:schemeClr val="bg2"/>
          </a:solidFill>
          <a:ln w="0">
            <a:noFill/>
            <a:prstDash val="solid"/>
            <a:round/>
            <a:headEnd/>
            <a:tailEnd/>
          </a:ln>
        </p:spPr>
        <p:txBody>
          <a:bodyPr rtlCol="0" anchor="ctr"/>
          <a:lstStyle/>
          <a:p>
            <a:pPr algn="ctr"/>
            <a:endParaRPr lang="en-US">
              <a:solidFill>
                <a:schemeClr val="bg1"/>
              </a:solidFill>
            </a:endParaRPr>
          </a:p>
        </p:txBody>
      </p:sp>
      <p:pic>
        <p:nvPicPr>
          <p:cNvPr id="6" name="Imagen 5">
            <a:extLst>
              <a:ext uri="{FF2B5EF4-FFF2-40B4-BE49-F238E27FC236}">
                <a16:creationId xmlns:a16="http://schemas.microsoft.com/office/drawing/2014/main" id="{EC5E7EB5-FB57-6E82-3B6F-C44A4C0C279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80446" y="4064390"/>
            <a:ext cx="2331720" cy="1081070"/>
          </a:xfrm>
          <a:prstGeom prst="rect">
            <a:avLst/>
          </a:prstGeom>
        </p:spPr>
      </p:pic>
      <p:pic>
        <p:nvPicPr>
          <p:cNvPr id="5" name="Imagen 2" descr="Imagen que contiene Mapa&#10;&#10;Descripción generada automáticamente">
            <a:extLst>
              <a:ext uri="{FF2B5EF4-FFF2-40B4-BE49-F238E27FC236}">
                <a16:creationId xmlns:a16="http://schemas.microsoft.com/office/drawing/2014/main" id="{83A7D76D-5529-4A33-B664-C49997F26A82}"/>
              </a:ext>
            </a:extLst>
          </p:cNvPr>
          <p:cNvPicPr/>
          <p:nvPr/>
        </p:nvPicPr>
        <p:blipFill>
          <a:blip r:embed="rId3" cstate="print">
            <a:extLst>
              <a:ext uri="{28A0092B-C50C-407E-A947-70E740481C1C}">
                <a14:useLocalDpi xmlns:a14="http://schemas.microsoft.com/office/drawing/2010/main" val="0"/>
              </a:ext>
            </a:extLst>
          </a:blip>
          <a:stretch>
            <a:fillRect/>
          </a:stretch>
        </p:blipFill>
        <p:spPr bwMode="auto">
          <a:xfrm>
            <a:off x="9238388" y="1784925"/>
            <a:ext cx="1839375" cy="1777374"/>
          </a:xfrm>
          <a:prstGeom prst="rect">
            <a:avLst/>
          </a:prstGeom>
          <a:noFill/>
        </p:spPr>
      </p:pic>
      <p:pic>
        <p:nvPicPr>
          <p:cNvPr id="4" name="Imagen 14" descr="Texto&#10;&#10;Descripción generada automáticamente con confianza media">
            <a:extLst>
              <a:ext uri="{FF2B5EF4-FFF2-40B4-BE49-F238E27FC236}">
                <a16:creationId xmlns:a16="http://schemas.microsoft.com/office/drawing/2014/main" id="{B120D3B1-8391-418C-B7D9-7B621EB1DDFF}"/>
              </a:ext>
            </a:extLst>
          </p:cNvPr>
          <p:cNvPicPr/>
          <p:nvPr/>
        </p:nvPicPr>
        <p:blipFill>
          <a:blip r:embed="rId4" cstate="print">
            <a:extLst>
              <a:ext uri="{28A0092B-C50C-407E-A947-70E740481C1C}">
                <a14:useLocalDpi xmlns:a14="http://schemas.microsoft.com/office/drawing/2010/main" val="0"/>
              </a:ext>
            </a:extLst>
          </a:blip>
          <a:stretch>
            <a:fillRect/>
          </a:stretch>
        </p:blipFill>
        <p:spPr bwMode="auto">
          <a:xfrm>
            <a:off x="9148264" y="608727"/>
            <a:ext cx="2331720" cy="489661"/>
          </a:xfrm>
          <a:prstGeom prst="rect">
            <a:avLst/>
          </a:prstGeom>
          <a:noFill/>
        </p:spPr>
      </p:pic>
      <p:pic>
        <p:nvPicPr>
          <p:cNvPr id="7" name="Imagen 6">
            <a:extLst>
              <a:ext uri="{FF2B5EF4-FFF2-40B4-BE49-F238E27FC236}">
                <a16:creationId xmlns:a16="http://schemas.microsoft.com/office/drawing/2014/main" id="{108627E8-D56E-9539-E822-F1DF672505E0}"/>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9148264" y="5726668"/>
            <a:ext cx="1638300" cy="522605"/>
          </a:xfrm>
          <a:prstGeom prst="rect">
            <a:avLst/>
          </a:prstGeom>
          <a:noFill/>
          <a:ln>
            <a:noFill/>
          </a:ln>
        </p:spPr>
      </p:pic>
    </p:spTree>
    <p:extLst>
      <p:ext uri="{BB962C8B-B14F-4D97-AF65-F5344CB8AC3E}">
        <p14:creationId xmlns:p14="http://schemas.microsoft.com/office/powerpoint/2010/main" val="14273081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3397913-3A4A-4C8E-A82E-1264187D7BD0}"/>
              </a:ext>
            </a:extLst>
          </p:cNvPr>
          <p:cNvSpPr>
            <a:spLocks noGrp="1"/>
          </p:cNvSpPr>
          <p:nvPr>
            <p:ph type="title"/>
          </p:nvPr>
        </p:nvSpPr>
        <p:spPr/>
        <p:txBody>
          <a:bodyPr>
            <a:normAutofit/>
          </a:bodyPr>
          <a:lstStyle/>
          <a:p>
            <a:pPr algn="ctr"/>
            <a:r>
              <a:rPr lang="it-IT" sz="3300" dirty="0">
                <a:solidFill>
                  <a:schemeClr val="tx2">
                    <a:lumMod val="50000"/>
                    <a:lumOff val="50000"/>
                  </a:schemeClr>
                </a:solidFill>
              </a:rPr>
              <a:t>IV. How do </a:t>
            </a:r>
            <a:r>
              <a:rPr lang="it-IT" sz="3300" dirty="0" err="1">
                <a:solidFill>
                  <a:schemeClr val="tx2">
                    <a:lumMod val="50000"/>
                    <a:lumOff val="50000"/>
                  </a:schemeClr>
                </a:solidFill>
              </a:rPr>
              <a:t>these</a:t>
            </a:r>
            <a:r>
              <a:rPr lang="it-IT" sz="3300" dirty="0">
                <a:solidFill>
                  <a:schemeClr val="tx2">
                    <a:lumMod val="50000"/>
                    <a:lumOff val="50000"/>
                  </a:schemeClr>
                </a:solidFill>
              </a:rPr>
              <a:t> </a:t>
            </a:r>
            <a:r>
              <a:rPr lang="it-IT" sz="3300" dirty="0" err="1">
                <a:solidFill>
                  <a:schemeClr val="tx2">
                    <a:lumMod val="50000"/>
                    <a:lumOff val="50000"/>
                  </a:schemeClr>
                </a:solidFill>
              </a:rPr>
              <a:t>examples</a:t>
            </a:r>
            <a:r>
              <a:rPr lang="it-IT" sz="3300" dirty="0">
                <a:solidFill>
                  <a:schemeClr val="tx2">
                    <a:lumMod val="50000"/>
                    <a:lumOff val="50000"/>
                  </a:schemeClr>
                </a:solidFill>
              </a:rPr>
              <a:t> relate to </a:t>
            </a:r>
            <a:r>
              <a:rPr lang="it-IT" sz="3300" dirty="0" err="1">
                <a:solidFill>
                  <a:schemeClr val="tx2">
                    <a:lumMod val="50000"/>
                    <a:lumOff val="50000"/>
                  </a:schemeClr>
                </a:solidFill>
              </a:rPr>
              <a:t>european</a:t>
            </a:r>
            <a:r>
              <a:rPr lang="it-IT" sz="3300" dirty="0">
                <a:solidFill>
                  <a:schemeClr val="tx2">
                    <a:lumMod val="50000"/>
                    <a:lumOff val="50000"/>
                  </a:schemeClr>
                </a:solidFill>
              </a:rPr>
              <a:t> standards of </a:t>
            </a:r>
            <a:r>
              <a:rPr lang="it-IT" sz="3300" dirty="0" err="1">
                <a:solidFill>
                  <a:schemeClr val="tx2">
                    <a:lumMod val="50000"/>
                    <a:lumOff val="50000"/>
                  </a:schemeClr>
                </a:solidFill>
              </a:rPr>
              <a:t>solidarity</a:t>
            </a:r>
            <a:r>
              <a:rPr lang="it-IT" sz="3300" dirty="0">
                <a:solidFill>
                  <a:schemeClr val="tx2">
                    <a:lumMod val="50000"/>
                    <a:lumOff val="50000"/>
                  </a:schemeClr>
                </a:solidFill>
              </a:rPr>
              <a:t>?</a:t>
            </a:r>
          </a:p>
        </p:txBody>
      </p:sp>
      <p:sp>
        <p:nvSpPr>
          <p:cNvPr id="3" name="Segnaposto contenuto 2">
            <a:extLst>
              <a:ext uri="{FF2B5EF4-FFF2-40B4-BE49-F238E27FC236}">
                <a16:creationId xmlns:a16="http://schemas.microsoft.com/office/drawing/2014/main" id="{D6022D1B-ACD2-4711-BDEA-7971FB78CADA}"/>
              </a:ext>
            </a:extLst>
          </p:cNvPr>
          <p:cNvSpPr>
            <a:spLocks noGrp="1"/>
          </p:cNvSpPr>
          <p:nvPr>
            <p:ph idx="1"/>
          </p:nvPr>
        </p:nvSpPr>
        <p:spPr>
          <a:xfrm>
            <a:off x="1251678" y="1874517"/>
            <a:ext cx="10178322" cy="4005075"/>
          </a:xfrm>
        </p:spPr>
        <p:txBody>
          <a:bodyPr>
            <a:normAutofit fontScale="77500" lnSpcReduction="20000"/>
          </a:bodyPr>
          <a:lstStyle/>
          <a:p>
            <a:r>
              <a:rPr lang="it-IT" b="1" dirty="0">
                <a:solidFill>
                  <a:schemeClr val="accent1"/>
                </a:solidFill>
              </a:rPr>
              <a:t>Territorial dimension</a:t>
            </a:r>
            <a:r>
              <a:rPr lang="it-IT" dirty="0"/>
              <a:t> – one of the core understandings of solidarity within European decentralized States and the EU as such depends on federalizing processes</a:t>
            </a:r>
          </a:p>
          <a:p>
            <a:pPr marL="0" indent="0">
              <a:buNone/>
            </a:pPr>
            <a:r>
              <a:rPr lang="it-IT" dirty="0"/>
              <a:t>[</a:t>
            </a:r>
            <a:r>
              <a:rPr lang="it-IT" dirty="0" err="1"/>
              <a:t>Hypothesis</a:t>
            </a:r>
            <a:r>
              <a:rPr lang="it-IT" dirty="0"/>
              <a:t>: </a:t>
            </a:r>
            <a:r>
              <a:rPr lang="it-IT" dirty="0" err="1"/>
              <a:t>this</a:t>
            </a:r>
            <a:r>
              <a:rPr lang="it-IT" dirty="0"/>
              <a:t> new </a:t>
            </a:r>
            <a:r>
              <a:rPr lang="it-IT" dirty="0" err="1"/>
              <a:t>paradigm</a:t>
            </a:r>
            <a:r>
              <a:rPr lang="it-IT" dirty="0"/>
              <a:t> </a:t>
            </a:r>
            <a:r>
              <a:rPr lang="it-IT" dirty="0" err="1"/>
              <a:t>involves</a:t>
            </a:r>
            <a:r>
              <a:rPr lang="it-IT" dirty="0"/>
              <a:t> </a:t>
            </a:r>
            <a:r>
              <a:rPr lang="it-IT" dirty="0" err="1"/>
              <a:t>also</a:t>
            </a:r>
            <a:r>
              <a:rPr lang="it-IT" dirty="0"/>
              <a:t> «non-</a:t>
            </a:r>
            <a:r>
              <a:rPr lang="it-IT" dirty="0" err="1"/>
              <a:t>territorial</a:t>
            </a:r>
            <a:r>
              <a:rPr lang="it-IT" dirty="0"/>
              <a:t>» </a:t>
            </a:r>
            <a:r>
              <a:rPr lang="it-IT" dirty="0" err="1"/>
              <a:t>ancestral</a:t>
            </a:r>
            <a:r>
              <a:rPr lang="it-IT" dirty="0"/>
              <a:t> </a:t>
            </a:r>
            <a:r>
              <a:rPr lang="it-IT" dirty="0" err="1"/>
              <a:t>meanings</a:t>
            </a:r>
            <a:r>
              <a:rPr lang="it-IT" dirty="0"/>
              <a:t> of </a:t>
            </a:r>
            <a:r>
              <a:rPr lang="it-IT" dirty="0" err="1"/>
              <a:t>solidarity</a:t>
            </a:r>
            <a:r>
              <a:rPr lang="it-IT" dirty="0"/>
              <a:t>, </a:t>
            </a:r>
            <a:r>
              <a:rPr lang="it-IT" dirty="0" err="1"/>
              <a:t>related</a:t>
            </a:r>
            <a:r>
              <a:rPr lang="it-IT" dirty="0"/>
              <a:t> to </a:t>
            </a:r>
            <a:r>
              <a:rPr lang="it-IT" dirty="0" err="1"/>
              <a:t>indigenous</a:t>
            </a:r>
            <a:r>
              <a:rPr lang="it-IT" dirty="0"/>
              <a:t> </a:t>
            </a:r>
            <a:r>
              <a:rPr lang="it-IT" dirty="0" err="1"/>
              <a:t>arrangements</a:t>
            </a:r>
            <a:r>
              <a:rPr lang="it-IT" dirty="0"/>
              <a:t> and the </a:t>
            </a:r>
            <a:r>
              <a:rPr lang="it-IT" b="1" dirty="0" err="1"/>
              <a:t>relationship</a:t>
            </a:r>
            <a:r>
              <a:rPr lang="it-IT" b="1" dirty="0"/>
              <a:t> to the </a:t>
            </a:r>
            <a:r>
              <a:rPr lang="it-IT" b="1" dirty="0" err="1"/>
              <a:t>earth</a:t>
            </a:r>
            <a:r>
              <a:rPr lang="it-IT" b="1" dirty="0"/>
              <a:t> and </a:t>
            </a:r>
            <a:r>
              <a:rPr lang="it-IT" b="1" dirty="0" err="1"/>
              <a:t>other</a:t>
            </a:r>
            <a:r>
              <a:rPr lang="it-IT" b="1" dirty="0"/>
              <a:t> living </a:t>
            </a:r>
            <a:r>
              <a:rPr lang="it-IT" b="1" dirty="0" err="1"/>
              <a:t>beings</a:t>
            </a:r>
            <a:r>
              <a:rPr lang="it-IT" dirty="0"/>
              <a:t>]</a:t>
            </a:r>
          </a:p>
          <a:p>
            <a:pPr marL="0" indent="0">
              <a:buNone/>
            </a:pPr>
            <a:endParaRPr lang="it-IT" dirty="0"/>
          </a:p>
          <a:p>
            <a:r>
              <a:rPr lang="it-IT" b="1" dirty="0">
                <a:solidFill>
                  <a:schemeClr val="accent1"/>
                </a:solidFill>
              </a:rPr>
              <a:t>Social dimension</a:t>
            </a:r>
            <a:r>
              <a:rPr lang="it-IT" dirty="0"/>
              <a:t> – European welfare states aim to reduce social differences among social classes, in the direction of substantive equality</a:t>
            </a:r>
          </a:p>
          <a:p>
            <a:pPr marL="0" indent="0">
              <a:buNone/>
            </a:pPr>
            <a:r>
              <a:rPr lang="it-IT" dirty="0"/>
              <a:t>[</a:t>
            </a:r>
            <a:r>
              <a:rPr lang="it-IT" dirty="0" err="1"/>
              <a:t>Hypothesis</a:t>
            </a:r>
            <a:r>
              <a:rPr lang="it-IT" dirty="0"/>
              <a:t>: </a:t>
            </a:r>
            <a:r>
              <a:rPr lang="it-IT" dirty="0" err="1"/>
              <a:t>similar</a:t>
            </a:r>
            <a:r>
              <a:rPr lang="it-IT" dirty="0"/>
              <a:t> </a:t>
            </a:r>
            <a:r>
              <a:rPr lang="it-IT" dirty="0" err="1"/>
              <a:t>aim</a:t>
            </a:r>
            <a:r>
              <a:rPr lang="it-IT" dirty="0"/>
              <a:t>, </a:t>
            </a:r>
            <a:r>
              <a:rPr lang="it-IT" dirty="0" err="1"/>
              <a:t>different</a:t>
            </a:r>
            <a:r>
              <a:rPr lang="it-IT" dirty="0"/>
              <a:t> degree and </a:t>
            </a:r>
            <a:r>
              <a:rPr lang="it-IT" dirty="0" err="1"/>
              <a:t>different</a:t>
            </a:r>
            <a:r>
              <a:rPr lang="it-IT" dirty="0"/>
              <a:t> </a:t>
            </a:r>
            <a:r>
              <a:rPr lang="it-IT" dirty="0" err="1"/>
              <a:t>instruments</a:t>
            </a:r>
            <a:r>
              <a:rPr lang="it-IT" dirty="0"/>
              <a:t> due to the </a:t>
            </a:r>
            <a:r>
              <a:rPr lang="it-IT" dirty="0" err="1"/>
              <a:t>profound</a:t>
            </a:r>
            <a:r>
              <a:rPr lang="it-IT" dirty="0"/>
              <a:t> </a:t>
            </a:r>
            <a:r>
              <a:rPr lang="it-IT" dirty="0" err="1"/>
              <a:t>divides</a:t>
            </a:r>
            <a:r>
              <a:rPr lang="it-IT" dirty="0"/>
              <a:t> in the </a:t>
            </a:r>
            <a:r>
              <a:rPr lang="it-IT" dirty="0" err="1"/>
              <a:t>affected</a:t>
            </a:r>
            <a:r>
              <a:rPr lang="it-IT" dirty="0"/>
              <a:t> societies + more </a:t>
            </a:r>
            <a:r>
              <a:rPr lang="it-IT" dirty="0" err="1"/>
              <a:t>connected</a:t>
            </a:r>
            <a:r>
              <a:rPr lang="it-IT" dirty="0"/>
              <a:t> </a:t>
            </a:r>
            <a:r>
              <a:rPr lang="it-IT" dirty="0" err="1"/>
              <a:t>rights</a:t>
            </a:r>
            <a:r>
              <a:rPr lang="it-IT" dirty="0"/>
              <a:t>]</a:t>
            </a:r>
          </a:p>
          <a:p>
            <a:pPr marL="0" indent="0">
              <a:buNone/>
            </a:pPr>
            <a:endParaRPr lang="it-IT" dirty="0"/>
          </a:p>
          <a:p>
            <a:pPr marL="0" indent="0">
              <a:buNone/>
            </a:pPr>
            <a:r>
              <a:rPr lang="it-IT" dirty="0"/>
              <a:t>ASPECTS FOR DEBATE on the </a:t>
            </a:r>
            <a:r>
              <a:rPr lang="it-IT" dirty="0" err="1"/>
              <a:t>extent</a:t>
            </a:r>
            <a:r>
              <a:rPr lang="it-IT" dirty="0"/>
              <a:t> to </a:t>
            </a:r>
            <a:r>
              <a:rPr lang="it-IT" dirty="0" err="1"/>
              <a:t>which</a:t>
            </a:r>
            <a:r>
              <a:rPr lang="it-IT" dirty="0"/>
              <a:t> </a:t>
            </a:r>
            <a:r>
              <a:rPr lang="it-IT" dirty="0" err="1"/>
              <a:t>these</a:t>
            </a:r>
            <a:r>
              <a:rPr lang="it-IT" dirty="0"/>
              <a:t> </a:t>
            </a:r>
            <a:r>
              <a:rPr lang="it-IT" dirty="0" err="1"/>
              <a:t>clauses</a:t>
            </a:r>
            <a:r>
              <a:rPr lang="it-IT" dirty="0"/>
              <a:t> relate to </a:t>
            </a:r>
            <a:r>
              <a:rPr lang="it-IT" dirty="0" err="1"/>
              <a:t>European</a:t>
            </a:r>
            <a:r>
              <a:rPr lang="it-IT" dirty="0"/>
              <a:t> «</a:t>
            </a:r>
            <a:r>
              <a:rPr lang="it-IT" dirty="0" err="1"/>
              <a:t>classics</a:t>
            </a:r>
            <a:r>
              <a:rPr lang="it-IT" dirty="0"/>
              <a:t>»:</a:t>
            </a:r>
          </a:p>
          <a:p>
            <a:pPr marL="457200" indent="-457200">
              <a:buAutoNum type="alphaLcParenR"/>
            </a:pPr>
            <a:r>
              <a:rPr lang="it-IT" dirty="0"/>
              <a:t>Connection to environmental issues.</a:t>
            </a:r>
          </a:p>
          <a:p>
            <a:pPr marL="457200" indent="-457200">
              <a:buAutoNum type="alphaLcParenR"/>
            </a:pPr>
            <a:r>
              <a:rPr lang="it-IT" dirty="0"/>
              <a:t>Connection to the Covid-19 crisis and EU response.</a:t>
            </a:r>
          </a:p>
          <a:p>
            <a:pPr marL="457200" indent="-457200">
              <a:buAutoNum type="alphaLcParenR"/>
            </a:pPr>
            <a:r>
              <a:rPr lang="it-IT" dirty="0"/>
              <a:t>Connection to more numerous rights.</a:t>
            </a:r>
          </a:p>
        </p:txBody>
      </p:sp>
    </p:spTree>
    <p:extLst>
      <p:ext uri="{BB962C8B-B14F-4D97-AF65-F5344CB8AC3E}">
        <p14:creationId xmlns:p14="http://schemas.microsoft.com/office/powerpoint/2010/main" val="18804225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12902FD-FF18-6D68-2624-8103006AF71C}"/>
              </a:ext>
            </a:extLst>
          </p:cNvPr>
          <p:cNvSpPr>
            <a:spLocks noGrp="1"/>
          </p:cNvSpPr>
          <p:nvPr>
            <p:ph type="title"/>
          </p:nvPr>
        </p:nvSpPr>
        <p:spPr/>
        <p:txBody>
          <a:bodyPr>
            <a:normAutofit/>
          </a:bodyPr>
          <a:lstStyle/>
          <a:p>
            <a:pPr algn="ctr"/>
            <a:r>
              <a:rPr lang="es-CL" sz="3200" dirty="0" err="1">
                <a:solidFill>
                  <a:schemeClr val="tx2">
                    <a:lumMod val="50000"/>
                    <a:lumOff val="50000"/>
                  </a:schemeClr>
                </a:solidFill>
              </a:rPr>
              <a:t>Starting</a:t>
            </a:r>
            <a:r>
              <a:rPr lang="es-CL" sz="3200" dirty="0">
                <a:solidFill>
                  <a:schemeClr val="tx2">
                    <a:lumMod val="50000"/>
                    <a:lumOff val="50000"/>
                  </a:schemeClr>
                </a:solidFill>
              </a:rPr>
              <a:t> </a:t>
            </a:r>
            <a:r>
              <a:rPr lang="es-CL" sz="3200" dirty="0" err="1">
                <a:solidFill>
                  <a:schemeClr val="tx2">
                    <a:lumMod val="50000"/>
                    <a:lumOff val="50000"/>
                  </a:schemeClr>
                </a:solidFill>
              </a:rPr>
              <a:t>point</a:t>
            </a:r>
            <a:endParaRPr lang="es-CL" sz="3200" dirty="0">
              <a:solidFill>
                <a:schemeClr val="tx2">
                  <a:lumMod val="50000"/>
                  <a:lumOff val="50000"/>
                </a:schemeClr>
              </a:solidFill>
            </a:endParaRPr>
          </a:p>
        </p:txBody>
      </p:sp>
      <p:sp>
        <p:nvSpPr>
          <p:cNvPr id="3" name="Marcador de contenido 2">
            <a:extLst>
              <a:ext uri="{FF2B5EF4-FFF2-40B4-BE49-F238E27FC236}">
                <a16:creationId xmlns:a16="http://schemas.microsoft.com/office/drawing/2014/main" id="{8FC1C1FC-E4EB-9232-512F-DE57DC588FC2}"/>
              </a:ext>
            </a:extLst>
          </p:cNvPr>
          <p:cNvSpPr>
            <a:spLocks noGrp="1"/>
          </p:cNvSpPr>
          <p:nvPr>
            <p:ph idx="1"/>
          </p:nvPr>
        </p:nvSpPr>
        <p:spPr>
          <a:xfrm>
            <a:off x="1251678" y="1400175"/>
            <a:ext cx="10178322" cy="4479417"/>
          </a:xfrm>
        </p:spPr>
        <p:txBody>
          <a:bodyPr>
            <a:normAutofit fontScale="77500" lnSpcReduction="20000"/>
          </a:bodyPr>
          <a:lstStyle/>
          <a:p>
            <a:pPr algn="just"/>
            <a:r>
              <a:rPr lang="en-US" dirty="0"/>
              <a:t>Latin American constitutionalism represents both a development of traditional categories and a challenge.</a:t>
            </a:r>
          </a:p>
          <a:p>
            <a:pPr algn="just"/>
            <a:r>
              <a:rPr lang="en-US" dirty="0"/>
              <a:t>The notion of solidarity is embedded in different Latin American constitutions of the last half century. </a:t>
            </a:r>
          </a:p>
          <a:p>
            <a:pPr algn="just"/>
            <a:r>
              <a:rPr lang="en-US" dirty="0"/>
              <a:t>However, its establishment varies in terms of its use as a legal norm and the performance expected from them. </a:t>
            </a:r>
          </a:p>
          <a:p>
            <a:pPr algn="just"/>
            <a:r>
              <a:rPr lang="en-US" dirty="0"/>
              <a:t>A diverse panorama can be observed in the fundamental Latin American charters. As: </a:t>
            </a:r>
          </a:p>
          <a:p>
            <a:pPr lvl="1" algn="just"/>
            <a:r>
              <a:rPr lang="en-US" dirty="0"/>
              <a:t>a) Definition of the State (</a:t>
            </a:r>
            <a:r>
              <a:rPr lang="en-US" b="1" dirty="0">
                <a:solidFill>
                  <a:schemeClr val="accent1"/>
                </a:solidFill>
              </a:rPr>
              <a:t>Bolivia</a:t>
            </a:r>
            <a:r>
              <a:rPr lang="en-US" dirty="0"/>
              <a:t>, Cuba, Nicaragua), particularly as a welfare state (</a:t>
            </a:r>
            <a:r>
              <a:rPr lang="en-US" b="1" dirty="0">
                <a:solidFill>
                  <a:schemeClr val="accent1"/>
                </a:solidFill>
              </a:rPr>
              <a:t>Colombia, Venezuela, Bolivia</a:t>
            </a:r>
            <a:r>
              <a:rPr lang="en-US" dirty="0"/>
              <a:t>, Nicaragua) and as a provider of social rights (Costa Rica).</a:t>
            </a:r>
          </a:p>
          <a:p>
            <a:pPr lvl="1" algn="just"/>
            <a:r>
              <a:rPr lang="en-US" dirty="0"/>
              <a:t>b) Basic interpretive and inspiring principle for the right to social security (</a:t>
            </a:r>
            <a:r>
              <a:rPr lang="en-US" b="1" dirty="0">
                <a:solidFill>
                  <a:schemeClr val="accent1"/>
                </a:solidFill>
              </a:rPr>
              <a:t>Colombia</a:t>
            </a:r>
            <a:r>
              <a:rPr lang="en-US" dirty="0"/>
              <a:t>, Ecuador), right to health (</a:t>
            </a:r>
            <a:r>
              <a:rPr lang="en-US" b="1" dirty="0">
                <a:solidFill>
                  <a:schemeClr val="accent1"/>
                </a:solidFill>
              </a:rPr>
              <a:t>Colombia, Ecuador,  Venezuela</a:t>
            </a:r>
            <a:r>
              <a:rPr lang="en-US" dirty="0"/>
              <a:t>), right to education (</a:t>
            </a:r>
            <a:r>
              <a:rPr lang="es-ES" b="1" dirty="0">
                <a:solidFill>
                  <a:schemeClr val="accent1"/>
                </a:solidFill>
              </a:rPr>
              <a:t>Ecuador</a:t>
            </a:r>
            <a:r>
              <a:rPr lang="es-ES" dirty="0"/>
              <a:t>, Mexico, Panama, Paraguay, Peru), </a:t>
            </a:r>
            <a:r>
              <a:rPr lang="en-US" dirty="0"/>
              <a:t>right to water (Uruguay) and right to pursue economic activities (Ecuador).</a:t>
            </a:r>
          </a:p>
          <a:p>
            <a:pPr lvl="1" algn="just"/>
            <a:r>
              <a:rPr lang="en-US" dirty="0"/>
              <a:t>c) Duties of citizens (</a:t>
            </a:r>
            <a:r>
              <a:rPr lang="es-ES" b="1" dirty="0">
                <a:solidFill>
                  <a:schemeClr val="accent1"/>
                </a:solidFill>
              </a:rPr>
              <a:t>Colombia, Venezuela, Ecuador</a:t>
            </a:r>
            <a:r>
              <a:rPr lang="es-ES" dirty="0"/>
              <a:t>, Cuba, Nicaragua, </a:t>
            </a:r>
            <a:r>
              <a:rPr lang="it-IT" dirty="0" err="1"/>
              <a:t>Dominican</a:t>
            </a:r>
            <a:r>
              <a:rPr lang="it-IT" dirty="0"/>
              <a:t> Republic) </a:t>
            </a:r>
            <a:r>
              <a:rPr lang="en-US" dirty="0"/>
              <a:t>or family units (Venezuela).</a:t>
            </a:r>
          </a:p>
          <a:p>
            <a:pPr lvl="1" algn="just"/>
            <a:r>
              <a:rPr lang="en-US" dirty="0"/>
              <a:t>d) Criterion to organize and develop the territory (</a:t>
            </a:r>
            <a:r>
              <a:rPr lang="es-ES" dirty="0"/>
              <a:t>Chile, Cuba, Ecuador,  Venezuela).</a:t>
            </a:r>
            <a:endParaRPr lang="en-US" dirty="0"/>
          </a:p>
          <a:p>
            <a:pPr lvl="1" algn="just"/>
            <a:r>
              <a:rPr lang="en-US" dirty="0"/>
              <a:t>e) Element for managing international relations (</a:t>
            </a:r>
            <a:r>
              <a:rPr lang="es-ES" dirty="0"/>
              <a:t>Ecuador, Guatemala, Honduras, Nicaragua, Dominican Republic, Venezuela).</a:t>
            </a:r>
            <a:r>
              <a:rPr lang="en-US" dirty="0"/>
              <a:t> </a:t>
            </a:r>
          </a:p>
          <a:p>
            <a:pPr lvl="1" algn="just"/>
            <a:r>
              <a:rPr lang="en-US" dirty="0"/>
              <a:t>f) Component of the economic system (Ecuador, Dominican Republic).</a:t>
            </a:r>
          </a:p>
          <a:p>
            <a:pPr lvl="1" algn="just"/>
            <a:r>
              <a:rPr lang="en-US" dirty="0"/>
              <a:t>g) Target of the action of the state in tax distribution (Argentina), participation of income (Ecuador), funding of expenses (Colombia) and management of public services (Colombia, Ecuador).</a:t>
            </a:r>
          </a:p>
          <a:p>
            <a:pPr lvl="1" algn="just"/>
            <a:r>
              <a:rPr lang="en-US" dirty="0"/>
              <a:t>h) Principle of political participation (Ecuador). </a:t>
            </a:r>
          </a:p>
        </p:txBody>
      </p:sp>
    </p:spTree>
    <p:extLst>
      <p:ext uri="{BB962C8B-B14F-4D97-AF65-F5344CB8AC3E}">
        <p14:creationId xmlns:p14="http://schemas.microsoft.com/office/powerpoint/2010/main" val="31288763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12902FD-FF18-6D68-2624-8103006AF71C}"/>
              </a:ext>
            </a:extLst>
          </p:cNvPr>
          <p:cNvSpPr>
            <a:spLocks noGrp="1"/>
          </p:cNvSpPr>
          <p:nvPr>
            <p:ph type="title"/>
          </p:nvPr>
        </p:nvSpPr>
        <p:spPr/>
        <p:txBody>
          <a:bodyPr>
            <a:normAutofit/>
          </a:bodyPr>
          <a:lstStyle/>
          <a:p>
            <a:pPr algn="ctr"/>
            <a:r>
              <a:rPr lang="es-CL" sz="3200" dirty="0" err="1">
                <a:solidFill>
                  <a:schemeClr val="tx2">
                    <a:lumMod val="50000"/>
                    <a:lumOff val="50000"/>
                  </a:schemeClr>
                </a:solidFill>
              </a:rPr>
              <a:t>Main</a:t>
            </a:r>
            <a:r>
              <a:rPr lang="es-CL" sz="3200" dirty="0">
                <a:solidFill>
                  <a:schemeClr val="tx2">
                    <a:lumMod val="50000"/>
                    <a:lumOff val="50000"/>
                  </a:schemeClr>
                </a:solidFill>
              </a:rPr>
              <a:t> </a:t>
            </a:r>
            <a:r>
              <a:rPr lang="es-CL" sz="3200" dirty="0" err="1">
                <a:solidFill>
                  <a:schemeClr val="tx2">
                    <a:lumMod val="50000"/>
                    <a:lumOff val="50000"/>
                  </a:schemeClr>
                </a:solidFill>
              </a:rPr>
              <a:t>Objective</a:t>
            </a:r>
            <a:endParaRPr lang="es-CL" sz="3200" dirty="0">
              <a:solidFill>
                <a:schemeClr val="tx2">
                  <a:lumMod val="50000"/>
                  <a:lumOff val="50000"/>
                </a:schemeClr>
              </a:solidFill>
            </a:endParaRPr>
          </a:p>
        </p:txBody>
      </p:sp>
      <p:sp>
        <p:nvSpPr>
          <p:cNvPr id="3" name="Marcador de contenido 2">
            <a:extLst>
              <a:ext uri="{FF2B5EF4-FFF2-40B4-BE49-F238E27FC236}">
                <a16:creationId xmlns:a16="http://schemas.microsoft.com/office/drawing/2014/main" id="{8FC1C1FC-E4EB-9232-512F-DE57DC588FC2}"/>
              </a:ext>
            </a:extLst>
          </p:cNvPr>
          <p:cNvSpPr>
            <a:spLocks noGrp="1"/>
          </p:cNvSpPr>
          <p:nvPr>
            <p:ph idx="1"/>
          </p:nvPr>
        </p:nvSpPr>
        <p:spPr/>
        <p:txBody>
          <a:bodyPr>
            <a:normAutofit fontScale="92500"/>
          </a:bodyPr>
          <a:lstStyle/>
          <a:p>
            <a:pPr algn="just"/>
            <a:r>
              <a:rPr lang="en-US" dirty="0"/>
              <a:t>Solidarity is included in different ways, in different spheres and to different extents in the constitutions of Argentina, Costa Rica, Colombia, Cuba, Chile, Bolivia, Ecuador, Guatemala, Honduras, Mexico, Nicaragua, Panama, Paraguay, Peru, Dominican Republic, Uruguay and Venezuela. </a:t>
            </a:r>
          </a:p>
          <a:p>
            <a:pPr algn="just"/>
            <a:r>
              <a:rPr lang="en-US" dirty="0"/>
              <a:t>Within the research integrated in the Jean Monnet EU_SOCIAL Module "European Solidarity: Comparative Interdisciplinary Approach to Law, Politics and Social Challenges" 2022/2025, this line of study aims to identify the differences concerning European - both EU and national- conceptions of </a:t>
            </a:r>
            <a:r>
              <a:rPr lang="en-US" sz="2100" dirty="0"/>
              <a:t>solidarity, through a </a:t>
            </a:r>
            <a:r>
              <a:rPr lang="en-US" sz="2100" b="1" dirty="0"/>
              <a:t>double comparative approach</a:t>
            </a:r>
            <a:r>
              <a:rPr lang="en-US" sz="2100" dirty="0"/>
              <a:t>: </a:t>
            </a:r>
          </a:p>
          <a:p>
            <a:pPr lvl="1" algn="just"/>
            <a:r>
              <a:rPr lang="en-US" sz="2100" b="1" dirty="0"/>
              <a:t>a) among the constitutions of Latin American States; </a:t>
            </a:r>
          </a:p>
          <a:p>
            <a:pPr lvl="1" algn="just"/>
            <a:r>
              <a:rPr lang="en-US" sz="2100" b="1" dirty="0"/>
              <a:t>b) between Latin American constitutions and the multilevel European constitutional framework. </a:t>
            </a:r>
          </a:p>
        </p:txBody>
      </p:sp>
    </p:spTree>
    <p:extLst>
      <p:ext uri="{BB962C8B-B14F-4D97-AF65-F5344CB8AC3E}">
        <p14:creationId xmlns:p14="http://schemas.microsoft.com/office/powerpoint/2010/main" val="14294900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FAE5F85-0027-0916-45C9-4C9EAE1B3DC1}"/>
              </a:ext>
            </a:extLst>
          </p:cNvPr>
          <p:cNvSpPr>
            <a:spLocks noGrp="1"/>
          </p:cNvSpPr>
          <p:nvPr>
            <p:ph type="title"/>
          </p:nvPr>
        </p:nvSpPr>
        <p:spPr/>
        <p:txBody>
          <a:bodyPr>
            <a:normAutofit/>
          </a:bodyPr>
          <a:lstStyle/>
          <a:p>
            <a:pPr algn="ctr"/>
            <a:r>
              <a:rPr lang="es-CL" sz="3200" dirty="0" err="1">
                <a:solidFill>
                  <a:schemeClr val="tx2">
                    <a:lumMod val="50000"/>
                    <a:lumOff val="50000"/>
                  </a:schemeClr>
                </a:solidFill>
              </a:rPr>
              <a:t>specific</a:t>
            </a:r>
            <a:r>
              <a:rPr lang="es-CL" sz="3200" dirty="0">
                <a:solidFill>
                  <a:schemeClr val="tx2">
                    <a:lumMod val="50000"/>
                    <a:lumOff val="50000"/>
                  </a:schemeClr>
                </a:solidFill>
              </a:rPr>
              <a:t> </a:t>
            </a:r>
            <a:r>
              <a:rPr lang="es-CL" sz="3200" dirty="0" err="1">
                <a:solidFill>
                  <a:schemeClr val="tx2">
                    <a:lumMod val="50000"/>
                    <a:lumOff val="50000"/>
                  </a:schemeClr>
                </a:solidFill>
              </a:rPr>
              <a:t>objectives</a:t>
            </a:r>
            <a:endParaRPr lang="es-CL" sz="3200" dirty="0">
              <a:solidFill>
                <a:schemeClr val="tx2">
                  <a:lumMod val="50000"/>
                  <a:lumOff val="50000"/>
                </a:schemeClr>
              </a:solidFill>
            </a:endParaRPr>
          </a:p>
        </p:txBody>
      </p:sp>
      <p:sp>
        <p:nvSpPr>
          <p:cNvPr id="3" name="Marcador de contenido 2">
            <a:extLst>
              <a:ext uri="{FF2B5EF4-FFF2-40B4-BE49-F238E27FC236}">
                <a16:creationId xmlns:a16="http://schemas.microsoft.com/office/drawing/2014/main" id="{CC8DC833-225C-8B56-38FB-388F52B328A5}"/>
              </a:ext>
            </a:extLst>
          </p:cNvPr>
          <p:cNvSpPr>
            <a:spLocks noGrp="1"/>
          </p:cNvSpPr>
          <p:nvPr>
            <p:ph idx="1"/>
          </p:nvPr>
        </p:nvSpPr>
        <p:spPr>
          <a:xfrm>
            <a:off x="1251678" y="2095501"/>
            <a:ext cx="10178322" cy="3784092"/>
          </a:xfrm>
        </p:spPr>
        <p:txBody>
          <a:bodyPr/>
          <a:lstStyle/>
          <a:p>
            <a:pPr algn="just"/>
            <a:r>
              <a:rPr lang="en-US" dirty="0">
                <a:solidFill>
                  <a:schemeClr val="tx2">
                    <a:lumMod val="50000"/>
                    <a:lumOff val="50000"/>
                  </a:schemeClr>
                </a:solidFill>
              </a:rPr>
              <a:t>a) </a:t>
            </a:r>
            <a:r>
              <a:rPr lang="en-US" dirty="0"/>
              <a:t>To map the uses of clauses on solidarity in Latin America and then identify the procedural, formal, and substantive elements common to certain recent Latin American constitutions, including those of Colombia, Venezuela, Ecuador, and Bolivia, which expressly establish a welfare state based on the rule of law (responding to “</a:t>
            </a:r>
            <a:r>
              <a:rPr lang="en-US" dirty="0" err="1"/>
              <a:t>neoconstitucionalismo</a:t>
            </a:r>
            <a:r>
              <a:rPr lang="en-US" dirty="0"/>
              <a:t>”);</a:t>
            </a:r>
          </a:p>
          <a:p>
            <a:pPr algn="just"/>
            <a:r>
              <a:rPr lang="en-US" dirty="0">
                <a:solidFill>
                  <a:schemeClr val="tx2">
                    <a:lumMod val="50000"/>
                    <a:lumOff val="50000"/>
                  </a:schemeClr>
                </a:solidFill>
              </a:rPr>
              <a:t>b)</a:t>
            </a:r>
            <a:r>
              <a:rPr lang="en-US" dirty="0"/>
              <a:t> To detect the links between solidarity and the configuration of the welfare state and certain </a:t>
            </a:r>
            <a:r>
              <a:rPr lang="en-US" u="sng" dirty="0"/>
              <a:t>duties and </a:t>
            </a:r>
            <a:r>
              <a:rPr lang="en-US" dirty="0"/>
              <a:t>rights qualified as social in those above Latin American constitutions; </a:t>
            </a:r>
          </a:p>
          <a:p>
            <a:pPr algn="just"/>
            <a:r>
              <a:rPr lang="en-US" dirty="0">
                <a:solidFill>
                  <a:schemeClr val="tx2">
                    <a:lumMod val="50000"/>
                    <a:lumOff val="50000"/>
                  </a:schemeClr>
                </a:solidFill>
              </a:rPr>
              <a:t>c)</a:t>
            </a:r>
            <a:r>
              <a:rPr lang="en-US" dirty="0"/>
              <a:t> To propose a taxonomy of solidarity's normative meanings or purposes in the charters of the so-called new Latin American constitutionalism;</a:t>
            </a:r>
            <a:endParaRPr lang="es-CL" dirty="0"/>
          </a:p>
          <a:p>
            <a:pPr algn="just"/>
            <a:r>
              <a:rPr lang="es-CL" dirty="0">
                <a:solidFill>
                  <a:schemeClr val="tx2">
                    <a:lumMod val="50000"/>
                    <a:lumOff val="50000"/>
                  </a:schemeClr>
                </a:solidFill>
              </a:rPr>
              <a:t>d)</a:t>
            </a:r>
            <a:r>
              <a:rPr lang="es-CL" dirty="0"/>
              <a:t> To relate these developments to the “traditional” understanding of solidarity in the European legal space.</a:t>
            </a:r>
            <a:endParaRPr lang="en-US" dirty="0"/>
          </a:p>
        </p:txBody>
      </p:sp>
    </p:spTree>
    <p:extLst>
      <p:ext uri="{BB962C8B-B14F-4D97-AF65-F5344CB8AC3E}">
        <p14:creationId xmlns:p14="http://schemas.microsoft.com/office/powerpoint/2010/main" val="18443488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587A63D-4C09-F816-859D-476FA7D78A65}"/>
              </a:ext>
            </a:extLst>
          </p:cNvPr>
          <p:cNvSpPr>
            <a:spLocks noGrp="1"/>
          </p:cNvSpPr>
          <p:nvPr>
            <p:ph type="title"/>
          </p:nvPr>
        </p:nvSpPr>
        <p:spPr/>
        <p:txBody>
          <a:bodyPr>
            <a:normAutofit/>
          </a:bodyPr>
          <a:lstStyle/>
          <a:p>
            <a:pPr algn="ctr"/>
            <a:r>
              <a:rPr lang="en-US" sz="3200" dirty="0">
                <a:solidFill>
                  <a:schemeClr val="tx2">
                    <a:lumMod val="50000"/>
                    <a:lumOff val="50000"/>
                  </a:schemeClr>
                </a:solidFill>
              </a:rPr>
              <a:t>I. Constitutions of the so-called new Latin American constitutionalism</a:t>
            </a:r>
            <a:endParaRPr lang="es-CL" sz="3200" dirty="0">
              <a:solidFill>
                <a:schemeClr val="tx2">
                  <a:lumMod val="50000"/>
                  <a:lumOff val="50000"/>
                </a:schemeClr>
              </a:solidFill>
            </a:endParaRPr>
          </a:p>
        </p:txBody>
      </p:sp>
      <p:sp>
        <p:nvSpPr>
          <p:cNvPr id="3" name="Marcador de contenido 2">
            <a:extLst>
              <a:ext uri="{FF2B5EF4-FFF2-40B4-BE49-F238E27FC236}">
                <a16:creationId xmlns:a16="http://schemas.microsoft.com/office/drawing/2014/main" id="{B84370FD-3EB4-262E-26A5-8501A2E6BF96}"/>
              </a:ext>
            </a:extLst>
          </p:cNvPr>
          <p:cNvSpPr>
            <a:spLocks noGrp="1"/>
          </p:cNvSpPr>
          <p:nvPr>
            <p:ph idx="1"/>
          </p:nvPr>
        </p:nvSpPr>
        <p:spPr/>
        <p:txBody>
          <a:bodyPr>
            <a:normAutofit fontScale="92500" lnSpcReduction="20000"/>
          </a:bodyPr>
          <a:lstStyle/>
          <a:p>
            <a:pPr algn="just"/>
            <a:r>
              <a:rPr lang="en-US" dirty="0"/>
              <a:t>From the set of recent Latin American constitutions, this study focuses on constitutions that meet the following parameters: </a:t>
            </a:r>
          </a:p>
          <a:p>
            <a:pPr lvl="1" algn="just"/>
            <a:r>
              <a:rPr lang="en-US" dirty="0"/>
              <a:t>a) Latin American constitutions of the late XX and early XXI centuries; </a:t>
            </a:r>
          </a:p>
          <a:p>
            <a:pPr lvl="1" algn="just"/>
            <a:r>
              <a:rPr lang="en-US" dirty="0"/>
              <a:t>b) Issued to reduce social inequalities; </a:t>
            </a:r>
          </a:p>
          <a:p>
            <a:pPr lvl="1" algn="just"/>
            <a:r>
              <a:rPr lang="en-US" dirty="0"/>
              <a:t>c) Drafted by constituent assemblies, i.e. representative and elected bodies whose function is the elaboration of a new constitution; </a:t>
            </a:r>
          </a:p>
          <a:p>
            <a:pPr lvl="1" algn="just"/>
            <a:r>
              <a:rPr lang="en-US" dirty="0"/>
              <a:t>d) With shared formal and substantive features. </a:t>
            </a:r>
          </a:p>
          <a:p>
            <a:pPr algn="just"/>
            <a:r>
              <a:rPr lang="en-US" dirty="0"/>
              <a:t>The reason that determines the selection of these parameters is that they are original but relatively common elements in certain Latin American constitutions of the last fifty years. </a:t>
            </a:r>
          </a:p>
          <a:p>
            <a:pPr algn="just"/>
            <a:r>
              <a:rPr lang="en-US" dirty="0"/>
              <a:t>The Constitutions of Colombia (1991), Venezuela (1999), Ecuador (2008), and Bolivia (2009) meet these criteria to a significant extent.</a:t>
            </a:r>
            <a:endParaRPr lang="es-CL" dirty="0"/>
          </a:p>
        </p:txBody>
      </p:sp>
    </p:spTree>
    <p:extLst>
      <p:ext uri="{BB962C8B-B14F-4D97-AF65-F5344CB8AC3E}">
        <p14:creationId xmlns:p14="http://schemas.microsoft.com/office/powerpoint/2010/main" val="23088507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587A63D-4C09-F816-859D-476FA7D78A65}"/>
              </a:ext>
            </a:extLst>
          </p:cNvPr>
          <p:cNvSpPr>
            <a:spLocks noGrp="1"/>
          </p:cNvSpPr>
          <p:nvPr>
            <p:ph type="title"/>
          </p:nvPr>
        </p:nvSpPr>
        <p:spPr/>
        <p:txBody>
          <a:bodyPr>
            <a:normAutofit/>
          </a:bodyPr>
          <a:lstStyle/>
          <a:p>
            <a:pPr algn="ctr"/>
            <a:r>
              <a:rPr lang="en-US" sz="3200" dirty="0">
                <a:solidFill>
                  <a:schemeClr val="tx2">
                    <a:lumMod val="50000"/>
                    <a:lumOff val="50000"/>
                  </a:schemeClr>
                </a:solidFill>
              </a:rPr>
              <a:t>I. Constitutions of the so-called new Latin American constitutionalism</a:t>
            </a:r>
            <a:endParaRPr lang="es-CL" sz="3200" dirty="0">
              <a:solidFill>
                <a:schemeClr val="tx2">
                  <a:lumMod val="50000"/>
                  <a:lumOff val="50000"/>
                </a:schemeClr>
              </a:solidFill>
            </a:endParaRPr>
          </a:p>
        </p:txBody>
      </p:sp>
      <p:sp>
        <p:nvSpPr>
          <p:cNvPr id="3" name="Marcador de contenido 2">
            <a:extLst>
              <a:ext uri="{FF2B5EF4-FFF2-40B4-BE49-F238E27FC236}">
                <a16:creationId xmlns:a16="http://schemas.microsoft.com/office/drawing/2014/main" id="{B84370FD-3EB4-262E-26A5-8501A2E6BF96}"/>
              </a:ext>
            </a:extLst>
          </p:cNvPr>
          <p:cNvSpPr>
            <a:spLocks noGrp="1"/>
          </p:cNvSpPr>
          <p:nvPr>
            <p:ph idx="1"/>
          </p:nvPr>
        </p:nvSpPr>
        <p:spPr/>
        <p:txBody>
          <a:bodyPr>
            <a:normAutofit fontScale="85000" lnSpcReduction="20000"/>
          </a:bodyPr>
          <a:lstStyle/>
          <a:p>
            <a:pPr algn="just"/>
            <a:r>
              <a:rPr lang="en-US" dirty="0"/>
              <a:t>From a </a:t>
            </a:r>
            <a:r>
              <a:rPr lang="en-US" b="1" dirty="0">
                <a:solidFill>
                  <a:schemeClr val="tx2">
                    <a:lumMod val="50000"/>
                    <a:lumOff val="50000"/>
                  </a:schemeClr>
                </a:solidFill>
              </a:rPr>
              <a:t>procedural point of view</a:t>
            </a:r>
            <a:r>
              <a:rPr lang="en-US" dirty="0"/>
              <a:t>, these constitutions coincide in that: </a:t>
            </a:r>
          </a:p>
          <a:p>
            <a:pPr lvl="1" algn="just"/>
            <a:r>
              <a:rPr lang="en-US" dirty="0"/>
              <a:t>a) They have their origin in scenarios of high social and political conflict; </a:t>
            </a:r>
          </a:p>
          <a:p>
            <a:pPr lvl="1" algn="just"/>
            <a:r>
              <a:rPr lang="en-US" dirty="0"/>
              <a:t>b) Such conflict is channeled through constituent processes relying also on a referendum; </a:t>
            </a:r>
          </a:p>
          <a:p>
            <a:pPr lvl="1" algn="just"/>
            <a:r>
              <a:rPr lang="en-US" dirty="0"/>
              <a:t>c) They gave rise to new constitutional texts drafted by constituent assemblies composed of representatives of a diverse and multicultural society; </a:t>
            </a:r>
          </a:p>
          <a:p>
            <a:pPr lvl="1" algn="just"/>
            <a:r>
              <a:rPr lang="en-US" dirty="0"/>
              <a:t>d) They conclude with popular ratification in a plebiscite. </a:t>
            </a:r>
          </a:p>
          <a:p>
            <a:pPr algn="just"/>
            <a:r>
              <a:rPr lang="en-US" dirty="0"/>
              <a:t>From a </a:t>
            </a:r>
            <a:r>
              <a:rPr lang="en-US" b="1" dirty="0">
                <a:solidFill>
                  <a:schemeClr val="tx2">
                    <a:lumMod val="50000"/>
                    <a:lumOff val="50000"/>
                  </a:schemeClr>
                </a:solidFill>
              </a:rPr>
              <a:t>formal point of view</a:t>
            </a:r>
            <a:r>
              <a:rPr lang="en-US" dirty="0"/>
              <a:t>, the features that distinguish these constitutions are: </a:t>
            </a:r>
          </a:p>
          <a:p>
            <a:pPr lvl="1" algn="just"/>
            <a:r>
              <a:rPr lang="en-US" dirty="0"/>
              <a:t>a) Their innovative content (originality); </a:t>
            </a:r>
          </a:p>
          <a:p>
            <a:pPr lvl="1" algn="just"/>
            <a:r>
              <a:rPr lang="en-US" dirty="0"/>
              <a:t>b) The relevant extension of the articles (breadth); </a:t>
            </a:r>
          </a:p>
          <a:p>
            <a:pPr lvl="1" algn="just"/>
            <a:r>
              <a:rPr lang="en-US" dirty="0"/>
              <a:t>c) The ability to combine technically complex elements with an accessible language (complexity); </a:t>
            </a:r>
          </a:p>
          <a:p>
            <a:pPr lvl="1" algn="just"/>
            <a:r>
              <a:rPr lang="en-US" dirty="0"/>
              <a:t>d) The commitment to the activation of the constituent power of the people in the face of any constitutional change (rigidity).</a:t>
            </a:r>
            <a:endParaRPr lang="es-CL" dirty="0"/>
          </a:p>
        </p:txBody>
      </p:sp>
    </p:spTree>
    <p:extLst>
      <p:ext uri="{BB962C8B-B14F-4D97-AF65-F5344CB8AC3E}">
        <p14:creationId xmlns:p14="http://schemas.microsoft.com/office/powerpoint/2010/main" val="3268662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587A63D-4C09-F816-859D-476FA7D78A65}"/>
              </a:ext>
            </a:extLst>
          </p:cNvPr>
          <p:cNvSpPr>
            <a:spLocks noGrp="1"/>
          </p:cNvSpPr>
          <p:nvPr>
            <p:ph type="title"/>
          </p:nvPr>
        </p:nvSpPr>
        <p:spPr/>
        <p:txBody>
          <a:bodyPr>
            <a:normAutofit/>
          </a:bodyPr>
          <a:lstStyle/>
          <a:p>
            <a:pPr algn="ctr"/>
            <a:r>
              <a:rPr lang="en-US" sz="3200" dirty="0">
                <a:solidFill>
                  <a:schemeClr val="tx2">
                    <a:lumMod val="50000"/>
                    <a:lumOff val="50000"/>
                  </a:schemeClr>
                </a:solidFill>
              </a:rPr>
              <a:t>I. Constitutions of the so-called new Latin American constitutionalism</a:t>
            </a:r>
            <a:endParaRPr lang="es-CL" sz="3200" dirty="0">
              <a:solidFill>
                <a:schemeClr val="tx2">
                  <a:lumMod val="50000"/>
                  <a:lumOff val="50000"/>
                </a:schemeClr>
              </a:solidFill>
            </a:endParaRPr>
          </a:p>
        </p:txBody>
      </p:sp>
      <p:sp>
        <p:nvSpPr>
          <p:cNvPr id="3" name="Marcador de contenido 2">
            <a:extLst>
              <a:ext uri="{FF2B5EF4-FFF2-40B4-BE49-F238E27FC236}">
                <a16:creationId xmlns:a16="http://schemas.microsoft.com/office/drawing/2014/main" id="{B84370FD-3EB4-262E-26A5-8501A2E6BF96}"/>
              </a:ext>
            </a:extLst>
          </p:cNvPr>
          <p:cNvSpPr>
            <a:spLocks noGrp="1"/>
          </p:cNvSpPr>
          <p:nvPr>
            <p:ph idx="1"/>
          </p:nvPr>
        </p:nvSpPr>
        <p:spPr/>
        <p:txBody>
          <a:bodyPr>
            <a:normAutofit fontScale="92500" lnSpcReduction="10000"/>
          </a:bodyPr>
          <a:lstStyle/>
          <a:p>
            <a:pPr algn="just"/>
            <a:r>
              <a:rPr lang="en-US" dirty="0"/>
              <a:t> The </a:t>
            </a:r>
            <a:r>
              <a:rPr lang="en-US" b="1" dirty="0">
                <a:solidFill>
                  <a:schemeClr val="tx2">
                    <a:lumMod val="50000"/>
                    <a:lumOff val="50000"/>
                  </a:schemeClr>
                </a:solidFill>
              </a:rPr>
              <a:t>substantive features </a:t>
            </a:r>
            <a:r>
              <a:rPr lang="en-US" dirty="0"/>
              <a:t>of these constitutions are: </a:t>
            </a:r>
          </a:p>
          <a:p>
            <a:pPr lvl="1" algn="just"/>
            <a:r>
              <a:rPr lang="en-US" dirty="0"/>
              <a:t>a) New and extensive instruments for direct democratic participation that complement representative democracy; </a:t>
            </a:r>
          </a:p>
          <a:p>
            <a:pPr lvl="1" algn="just"/>
            <a:r>
              <a:rPr lang="en-US" dirty="0"/>
              <a:t>b) Detailed charters of fundamental rights, which recognize individual and collective holders (and even rights of nature or animals), keeping into account historically excluded groups, such as indigenous peoples; </a:t>
            </a:r>
          </a:p>
          <a:p>
            <a:pPr lvl="1" algn="just"/>
            <a:r>
              <a:rPr lang="en-US" dirty="0"/>
              <a:t>c) All fundamental rights have the same hierarchy, have a judicial mechanism for their defense, and count on direct justiciability; </a:t>
            </a:r>
          </a:p>
          <a:p>
            <a:pPr lvl="1" algn="just"/>
            <a:r>
              <a:rPr lang="en-US" dirty="0"/>
              <a:t>d) An intense relationship with international human rights law showing also a Latin American integrationist vocation; </a:t>
            </a:r>
          </a:p>
          <a:p>
            <a:pPr lvl="1" algn="just"/>
            <a:r>
              <a:rPr lang="en-US" dirty="0"/>
              <a:t>e) A concentrated system of constitutional adjudication; </a:t>
            </a:r>
          </a:p>
          <a:p>
            <a:pPr lvl="1" algn="just"/>
            <a:r>
              <a:rPr lang="en-US" dirty="0"/>
              <a:t>f) Extensive economic chapters that regulate the role of the State in the economy. </a:t>
            </a:r>
            <a:endParaRPr lang="es-CL" dirty="0"/>
          </a:p>
        </p:txBody>
      </p:sp>
    </p:spTree>
    <p:extLst>
      <p:ext uri="{BB962C8B-B14F-4D97-AF65-F5344CB8AC3E}">
        <p14:creationId xmlns:p14="http://schemas.microsoft.com/office/powerpoint/2010/main" val="28498583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587A63D-4C09-F816-859D-476FA7D78A65}"/>
              </a:ext>
            </a:extLst>
          </p:cNvPr>
          <p:cNvSpPr>
            <a:spLocks noGrp="1"/>
          </p:cNvSpPr>
          <p:nvPr>
            <p:ph type="title"/>
          </p:nvPr>
        </p:nvSpPr>
        <p:spPr/>
        <p:txBody>
          <a:bodyPr>
            <a:normAutofit/>
          </a:bodyPr>
          <a:lstStyle/>
          <a:p>
            <a:pPr algn="ctr"/>
            <a:r>
              <a:rPr lang="en-US" sz="3200" dirty="0">
                <a:solidFill>
                  <a:schemeClr val="tx2">
                    <a:lumMod val="50000"/>
                    <a:lumOff val="50000"/>
                  </a:schemeClr>
                </a:solidFill>
              </a:rPr>
              <a:t>II. Welfare state, duties, social rights and solidarity</a:t>
            </a:r>
            <a:endParaRPr lang="es-CL" sz="3200" dirty="0">
              <a:solidFill>
                <a:schemeClr val="tx2">
                  <a:lumMod val="50000"/>
                  <a:lumOff val="50000"/>
                </a:schemeClr>
              </a:solidFill>
            </a:endParaRPr>
          </a:p>
        </p:txBody>
      </p:sp>
      <p:sp>
        <p:nvSpPr>
          <p:cNvPr id="3" name="Marcador de contenido 2">
            <a:extLst>
              <a:ext uri="{FF2B5EF4-FFF2-40B4-BE49-F238E27FC236}">
                <a16:creationId xmlns:a16="http://schemas.microsoft.com/office/drawing/2014/main" id="{B84370FD-3EB4-262E-26A5-8501A2E6BF96}"/>
              </a:ext>
            </a:extLst>
          </p:cNvPr>
          <p:cNvSpPr>
            <a:spLocks noGrp="1"/>
          </p:cNvSpPr>
          <p:nvPr>
            <p:ph idx="1"/>
          </p:nvPr>
        </p:nvSpPr>
        <p:spPr/>
        <p:txBody>
          <a:bodyPr>
            <a:normAutofit fontScale="92500" lnSpcReduction="10000"/>
          </a:bodyPr>
          <a:lstStyle/>
          <a:p>
            <a:pPr algn="just"/>
            <a:r>
              <a:rPr lang="en-US" dirty="0"/>
              <a:t> The 1991 Political </a:t>
            </a:r>
            <a:r>
              <a:rPr lang="en-US" dirty="0">
                <a:solidFill>
                  <a:schemeClr val="tx2">
                    <a:lumMod val="50000"/>
                    <a:lumOff val="50000"/>
                  </a:schemeClr>
                </a:solidFill>
              </a:rPr>
              <a:t>Constitution of Colombia </a:t>
            </a:r>
            <a:r>
              <a:rPr lang="en-US" dirty="0"/>
              <a:t>deals with solidarity in different areas and from different perspectives in ten of its provisions. In general, we could say that its normative meaning is twofold: it is a founding principle of the Social State of Law, a social duty </a:t>
            </a:r>
            <a:r>
              <a:rPr lang="en-US" u="sng" dirty="0"/>
              <a:t>y un principio de </a:t>
            </a:r>
            <a:r>
              <a:rPr lang="en-US" u="sng" dirty="0" err="1"/>
              <a:t>ciertos</a:t>
            </a:r>
            <a:r>
              <a:rPr lang="en-US" u="sng" dirty="0"/>
              <a:t> derechos </a:t>
            </a:r>
            <a:r>
              <a:rPr lang="en-US" u="sng" dirty="0" err="1"/>
              <a:t>sociales</a:t>
            </a:r>
            <a:r>
              <a:rPr lang="en-US" dirty="0"/>
              <a:t>.</a:t>
            </a:r>
          </a:p>
          <a:p>
            <a:pPr algn="just"/>
            <a:r>
              <a:rPr lang="en-US" dirty="0"/>
              <a:t>The 1999 </a:t>
            </a:r>
            <a:r>
              <a:rPr lang="en-US" dirty="0">
                <a:solidFill>
                  <a:schemeClr val="tx2">
                    <a:lumMod val="50000"/>
                    <a:lumOff val="50000"/>
                  </a:schemeClr>
                </a:solidFill>
              </a:rPr>
              <a:t>Constitution of the Bolivarian Republic of Venezuela </a:t>
            </a:r>
            <a:r>
              <a:rPr lang="en-US" dirty="0"/>
              <a:t>addresses solidarity in twelve provisions. However, its main normative meaning is as a superior value of the Social State of Law and Justice; as a social duty and </a:t>
            </a:r>
            <a:r>
              <a:rPr lang="en-US" u="sng" dirty="0"/>
              <a:t>y un principio de </a:t>
            </a:r>
            <a:r>
              <a:rPr lang="en-US" u="sng" dirty="0" err="1"/>
              <a:t>ciertos</a:t>
            </a:r>
            <a:r>
              <a:rPr lang="en-US" u="sng" dirty="0"/>
              <a:t> derechos </a:t>
            </a:r>
            <a:r>
              <a:rPr lang="en-US" u="sng" dirty="0" err="1"/>
              <a:t>sociales</a:t>
            </a:r>
            <a:r>
              <a:rPr lang="en-US" u="sng" dirty="0"/>
              <a:t>.</a:t>
            </a:r>
          </a:p>
          <a:p>
            <a:pPr algn="just"/>
            <a:r>
              <a:rPr lang="en-US" u="sng" dirty="0"/>
              <a:t>La Constitución de Ecuador de 2008 </a:t>
            </a:r>
            <a:r>
              <a:rPr lang="en-US" u="sng" dirty="0" err="1"/>
              <a:t>trata</a:t>
            </a:r>
            <a:r>
              <a:rPr lang="en-US" u="sng" dirty="0"/>
              <a:t> la </a:t>
            </a:r>
            <a:r>
              <a:rPr lang="en-US" u="sng" dirty="0" err="1"/>
              <a:t>solidaridad</a:t>
            </a:r>
            <a:r>
              <a:rPr lang="en-US" u="sng" dirty="0"/>
              <a:t> </a:t>
            </a:r>
            <a:r>
              <a:rPr lang="en-US" u="sng" dirty="0" err="1"/>
              <a:t>como</a:t>
            </a:r>
            <a:r>
              <a:rPr lang="en-US" u="sng" dirty="0"/>
              <a:t> un </a:t>
            </a:r>
            <a:r>
              <a:rPr lang="en-US" u="sng" dirty="0" err="1"/>
              <a:t>deber</a:t>
            </a:r>
            <a:r>
              <a:rPr lang="en-US" u="sng" dirty="0"/>
              <a:t> social y </a:t>
            </a:r>
            <a:r>
              <a:rPr lang="en-US" u="sng" dirty="0" err="1"/>
              <a:t>especialmente</a:t>
            </a:r>
            <a:r>
              <a:rPr lang="en-US" u="sng" dirty="0"/>
              <a:t> </a:t>
            </a:r>
            <a:r>
              <a:rPr lang="en-US" u="sng" dirty="0" err="1"/>
              <a:t>como</a:t>
            </a:r>
            <a:r>
              <a:rPr lang="en-US" u="sng" dirty="0"/>
              <a:t> un principio de </a:t>
            </a:r>
            <a:r>
              <a:rPr lang="en-US" u="sng" dirty="0" err="1"/>
              <a:t>cada</a:t>
            </a:r>
            <a:r>
              <a:rPr lang="en-US" u="sng" dirty="0"/>
              <a:t> uno de </a:t>
            </a:r>
            <a:r>
              <a:rPr lang="en-US" u="sng" dirty="0" err="1"/>
              <a:t>los</a:t>
            </a:r>
            <a:r>
              <a:rPr lang="en-US" u="sng" dirty="0"/>
              <a:t> derechos </a:t>
            </a:r>
            <a:r>
              <a:rPr lang="en-US" u="sng" dirty="0" err="1"/>
              <a:t>sociales</a:t>
            </a:r>
            <a:r>
              <a:rPr lang="en-US" u="sng" dirty="0"/>
              <a:t>.</a:t>
            </a:r>
          </a:p>
          <a:p>
            <a:pPr algn="just"/>
            <a:r>
              <a:rPr lang="en-US" u="sng" dirty="0"/>
              <a:t>La Constitución de Bolivia de 2009 </a:t>
            </a:r>
            <a:r>
              <a:rPr lang="en-US" u="sng" dirty="0" err="1"/>
              <a:t>aborda</a:t>
            </a:r>
            <a:r>
              <a:rPr lang="en-US" u="sng" dirty="0"/>
              <a:t> la </a:t>
            </a:r>
            <a:r>
              <a:rPr lang="en-US" u="sng" dirty="0" err="1"/>
              <a:t>solidaridad</a:t>
            </a:r>
            <a:r>
              <a:rPr lang="en-US" u="sng" dirty="0"/>
              <a:t> </a:t>
            </a:r>
            <a:r>
              <a:rPr lang="en-US" u="sng" dirty="0" err="1"/>
              <a:t>como</a:t>
            </a:r>
            <a:r>
              <a:rPr lang="en-US" u="sng" dirty="0"/>
              <a:t> un valor del Estado y </a:t>
            </a:r>
            <a:r>
              <a:rPr lang="en-US" u="sng" dirty="0" err="1"/>
              <a:t>como</a:t>
            </a:r>
            <a:r>
              <a:rPr lang="en-US" u="sng" dirty="0"/>
              <a:t> un principio de </a:t>
            </a:r>
            <a:r>
              <a:rPr lang="en-US" u="sng" dirty="0" err="1"/>
              <a:t>cada</a:t>
            </a:r>
            <a:r>
              <a:rPr lang="en-US" u="sng" dirty="0"/>
              <a:t> uno de </a:t>
            </a:r>
            <a:r>
              <a:rPr lang="en-US" u="sng" dirty="0" err="1"/>
              <a:t>los</a:t>
            </a:r>
            <a:r>
              <a:rPr lang="en-US" u="sng" dirty="0"/>
              <a:t> derechos </a:t>
            </a:r>
            <a:r>
              <a:rPr lang="en-US" u="sng" dirty="0" err="1"/>
              <a:t>sociales</a:t>
            </a:r>
            <a:r>
              <a:rPr lang="en-US" u="sng" dirty="0"/>
              <a:t>.</a:t>
            </a:r>
          </a:p>
          <a:p>
            <a:pPr algn="just"/>
            <a:endParaRPr lang="es-CL" dirty="0"/>
          </a:p>
        </p:txBody>
      </p:sp>
    </p:spTree>
    <p:extLst>
      <p:ext uri="{BB962C8B-B14F-4D97-AF65-F5344CB8AC3E}">
        <p14:creationId xmlns:p14="http://schemas.microsoft.com/office/powerpoint/2010/main" val="14661037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587A63D-4C09-F816-859D-476FA7D78A65}"/>
              </a:ext>
            </a:extLst>
          </p:cNvPr>
          <p:cNvSpPr>
            <a:spLocks noGrp="1"/>
          </p:cNvSpPr>
          <p:nvPr>
            <p:ph type="title"/>
          </p:nvPr>
        </p:nvSpPr>
        <p:spPr/>
        <p:txBody>
          <a:bodyPr>
            <a:normAutofit/>
          </a:bodyPr>
          <a:lstStyle/>
          <a:p>
            <a:pPr algn="ctr"/>
            <a:r>
              <a:rPr lang="en-US" sz="3200" dirty="0">
                <a:solidFill>
                  <a:schemeClr val="tx2">
                    <a:lumMod val="50000"/>
                    <a:lumOff val="50000"/>
                  </a:schemeClr>
                </a:solidFill>
              </a:rPr>
              <a:t>III. Taxonomy proposal</a:t>
            </a:r>
            <a:endParaRPr lang="es-CL" sz="3200" dirty="0">
              <a:solidFill>
                <a:schemeClr val="tx2">
                  <a:lumMod val="50000"/>
                  <a:lumOff val="50000"/>
                </a:schemeClr>
              </a:solidFill>
            </a:endParaRPr>
          </a:p>
        </p:txBody>
      </p:sp>
      <p:sp>
        <p:nvSpPr>
          <p:cNvPr id="3" name="Marcador de contenido 2">
            <a:extLst>
              <a:ext uri="{FF2B5EF4-FFF2-40B4-BE49-F238E27FC236}">
                <a16:creationId xmlns:a16="http://schemas.microsoft.com/office/drawing/2014/main" id="{B84370FD-3EB4-262E-26A5-8501A2E6BF96}"/>
              </a:ext>
            </a:extLst>
          </p:cNvPr>
          <p:cNvSpPr>
            <a:spLocks noGrp="1"/>
          </p:cNvSpPr>
          <p:nvPr>
            <p:ph idx="1"/>
          </p:nvPr>
        </p:nvSpPr>
        <p:spPr/>
        <p:txBody>
          <a:bodyPr>
            <a:normAutofit/>
          </a:bodyPr>
          <a:lstStyle/>
          <a:p>
            <a:pPr algn="just"/>
            <a:r>
              <a:rPr lang="en-US" dirty="0"/>
              <a:t>The normative - not programmatic - meanings in which the four constitutions coincide are: </a:t>
            </a:r>
          </a:p>
          <a:p>
            <a:pPr lvl="1" algn="just"/>
            <a:r>
              <a:rPr lang="en-US" dirty="0"/>
              <a:t>a) To establish the existence of the welfare state based on the rule of law, considering it as a component of the same; </a:t>
            </a:r>
          </a:p>
          <a:p>
            <a:pPr lvl="1" algn="just"/>
            <a:r>
              <a:rPr lang="en-US" dirty="0"/>
              <a:t>b) To represent a guideline and a limitation on the behavior of government agencies and private actors;</a:t>
            </a:r>
          </a:p>
          <a:p>
            <a:pPr lvl="1" algn="just"/>
            <a:r>
              <a:rPr lang="en-US" dirty="0"/>
              <a:t>b) To regulate the exercise of fundamental rights insofar as it acts as a criterion for assigning content: content guidelines, existence of limits and interpretation.</a:t>
            </a:r>
            <a:endParaRPr lang="es-CL" dirty="0"/>
          </a:p>
        </p:txBody>
      </p:sp>
    </p:spTree>
    <p:extLst>
      <p:ext uri="{BB962C8B-B14F-4D97-AF65-F5344CB8AC3E}">
        <p14:creationId xmlns:p14="http://schemas.microsoft.com/office/powerpoint/2010/main" val="2964820772"/>
      </p:ext>
    </p:extLst>
  </p:cSld>
  <p:clrMapOvr>
    <a:masterClrMapping/>
  </p:clrMapOvr>
</p:sld>
</file>

<file path=ppt/theme/theme1.xml><?xml version="1.0" encoding="utf-8"?>
<a:theme xmlns:a="http://schemas.openxmlformats.org/drawingml/2006/main" name="Distintivo">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docProps/app.xml><?xml version="1.0" encoding="utf-8"?>
<Properties xmlns="http://schemas.openxmlformats.org/officeDocument/2006/extended-properties" xmlns:vt="http://schemas.openxmlformats.org/officeDocument/2006/docPropsVTypes">
  <Template>TM10001106[[fn=Distintivo]]</Template>
  <TotalTime>223</TotalTime>
  <Words>1449</Words>
  <Application>Microsoft Office PowerPoint</Application>
  <PresentationFormat>Panorámica</PresentationFormat>
  <Paragraphs>75</Paragraphs>
  <Slides>10</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10</vt:i4>
      </vt:variant>
    </vt:vector>
  </HeadingPairs>
  <TitlesOfParts>
    <vt:vector size="14" baseType="lpstr">
      <vt:lpstr>Arial</vt:lpstr>
      <vt:lpstr>Gill Sans MT</vt:lpstr>
      <vt:lpstr>Impact</vt:lpstr>
      <vt:lpstr>Distintivo</vt:lpstr>
      <vt:lpstr>meanings of Solidarity  in Latin American Constitutions:  An Anti-European Model?</vt:lpstr>
      <vt:lpstr>Starting point</vt:lpstr>
      <vt:lpstr>Main Objective</vt:lpstr>
      <vt:lpstr>specific objectives</vt:lpstr>
      <vt:lpstr>I. Constitutions of the so-called new Latin American constitutionalism</vt:lpstr>
      <vt:lpstr>I. Constitutions of the so-called new Latin American constitutionalism</vt:lpstr>
      <vt:lpstr>I. Constitutions of the so-called new Latin American constitutionalism</vt:lpstr>
      <vt:lpstr>II. Welfare state, duties, social rights and solidarity</vt:lpstr>
      <vt:lpstr>III. Taxonomy proposal</vt:lpstr>
      <vt:lpstr>IV. How do these examples relate to european standards of solidarity?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Normative meanings of Solidarity in Latin American Constitutions: An Anti-European Model?</dc:title>
  <dc:creator>MIRIAM LORENA HENRIQUEZ VIÑAS</dc:creator>
  <cp:lastModifiedBy>MIRIAM LORENA HENRIQUEZ VIÑAS</cp:lastModifiedBy>
  <cp:revision>16</cp:revision>
  <dcterms:created xsi:type="dcterms:W3CDTF">2023-10-31T10:31:04Z</dcterms:created>
  <dcterms:modified xsi:type="dcterms:W3CDTF">2023-11-02T11:45:03Z</dcterms:modified>
</cp:coreProperties>
</file>